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</p:sldIdLst>
  <p:sldSz cy="6858000" cx="9144000"/>
  <p:notesSz cx="6858000" cy="9144000"/>
  <p:embeddedFontLst>
    <p:embeddedFont>
      <p:font typeface="Raleway"/>
      <p:regular r:id="rId43"/>
      <p:bold r:id="rId44"/>
      <p:italic r:id="rId45"/>
      <p:boldItalic r:id="rId46"/>
    </p:embeddedFont>
    <p:embeddedFont>
      <p:font typeface="Lato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8CAB54A0-DAE5-4A37-83DC-440824B457F3}">
  <a:tblStyle styleId="{8CAB54A0-DAE5-4A37-83DC-440824B457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font" Target="fonts/Raleway-bold.fntdata"/><Relationship Id="rId43" Type="http://schemas.openxmlformats.org/officeDocument/2006/relationships/font" Target="fonts/Raleway-regular.fntdata"/><Relationship Id="rId46" Type="http://schemas.openxmlformats.org/officeDocument/2006/relationships/font" Target="fonts/Raleway-boldItalic.fntdata"/><Relationship Id="rId45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ato-bold.fntdata"/><Relationship Id="rId47" Type="http://schemas.openxmlformats.org/officeDocument/2006/relationships/font" Target="fonts/Lato-regular.fntdata"/><Relationship Id="rId49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Lato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ba13629d9_0_9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ba13629d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ba13629d9_0_2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ba13629d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5987fa85e_0_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5987fa85e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6ba13629d9_0_17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6ba13629d9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6ba13629d9_0_18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6ba13629d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ba13629d9_0_19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6ba13629d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6ba13629d9_0_1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6ba13629d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6ba13629d9_0_20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6ba13629d9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6ba13629d9_0_1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6ba13629d9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6ba13629d9_0_2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6ba13629d9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ba13629d9_0_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ba13629d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6ba13629d9_0_24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6ba13629d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6ba13629d9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6ba13629d9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ba13629d9_0_24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ba13629d9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6ba13629d9_0_25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6ba13629d9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ba13629d9_0_26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ba13629d9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ba13629d9_0_26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ba13629d9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ba13629d9_0_27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ba13629d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6ba13629d9_0_2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6ba13629d9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75987fa85e_0_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75987fa85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75987fa85e_0_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75987fa85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ba13629d9_0_8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ba13629d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ba13629d9_0_2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ba13629d9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6ba13629d9_0_3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6ba13629d9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ba13629d9_0_3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ba13629d9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ba13629d9_0_31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ba13629d9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ba13629d9_0_3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ba13629d9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ba13629d9_0_3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ba13629d9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6ba13629d9_0_33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6ba13629d9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5987fa85e_0_1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5987fa85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6ba13629d9_0_9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6ba13629d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5987fa85e_0_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5987fa85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ba13629d9_0_14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6ba13629d9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6ba13629d9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6ba13629d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ba13629d9_0_1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ba13629d9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1474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95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22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rgbClr val="495B67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495B67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912152"/>
            <a:ext cx="745763" cy="61102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495B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B22C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771833"/>
            <a:ext cx="3774300" cy="30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758200"/>
            <a:ext cx="76884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650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758200"/>
            <a:ext cx="3300900" cy="18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3708967"/>
            <a:ext cx="3300900" cy="21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B22C3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5558926"/>
            <a:ext cx="745763" cy="61102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588427"/>
            <a:ext cx="745763" cy="61102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758200"/>
            <a:ext cx="3300900" cy="22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4215367"/>
            <a:ext cx="3300900" cy="101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803500"/>
            <a:ext cx="3374400" cy="40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5830068"/>
            <a:ext cx="7697400" cy="6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6333134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20" Type="http://schemas.openxmlformats.org/officeDocument/2006/relationships/image" Target="../media/image21.png"/><Relationship Id="rId11" Type="http://schemas.openxmlformats.org/officeDocument/2006/relationships/image" Target="../media/image19.png"/><Relationship Id="rId22" Type="http://schemas.openxmlformats.org/officeDocument/2006/relationships/image" Target="../media/image25.png"/><Relationship Id="rId10" Type="http://schemas.openxmlformats.org/officeDocument/2006/relationships/image" Target="../media/image8.png"/><Relationship Id="rId21" Type="http://schemas.openxmlformats.org/officeDocument/2006/relationships/image" Target="../media/image18.png"/><Relationship Id="rId13" Type="http://schemas.openxmlformats.org/officeDocument/2006/relationships/image" Target="../media/image12.png"/><Relationship Id="rId24" Type="http://schemas.openxmlformats.org/officeDocument/2006/relationships/image" Target="../media/image31.png"/><Relationship Id="rId12" Type="http://schemas.openxmlformats.org/officeDocument/2006/relationships/image" Target="../media/image10.png"/><Relationship Id="rId23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5" Type="http://schemas.openxmlformats.org/officeDocument/2006/relationships/image" Target="../media/image24.png"/><Relationship Id="rId14" Type="http://schemas.openxmlformats.org/officeDocument/2006/relationships/image" Target="../media/image11.png"/><Relationship Id="rId17" Type="http://schemas.openxmlformats.org/officeDocument/2006/relationships/image" Target="../media/image23.png"/><Relationship Id="rId16" Type="http://schemas.openxmlformats.org/officeDocument/2006/relationships/image" Target="../media/image22.png"/><Relationship Id="rId5" Type="http://schemas.openxmlformats.org/officeDocument/2006/relationships/image" Target="../media/image16.png"/><Relationship Id="rId19" Type="http://schemas.openxmlformats.org/officeDocument/2006/relationships/image" Target="../media/image20.png"/><Relationship Id="rId6" Type="http://schemas.openxmlformats.org/officeDocument/2006/relationships/image" Target="../media/image13.png"/><Relationship Id="rId18" Type="http://schemas.openxmlformats.org/officeDocument/2006/relationships/image" Target="../media/image26.png"/><Relationship Id="rId7" Type="http://schemas.openxmlformats.org/officeDocument/2006/relationships/image" Target="../media/image30.png"/><Relationship Id="rId8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convertio.co/pt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.opera.com/articles/a-call-for-video-on-the-web-opera-video-release-on-labs/" TargetMode="External"/><Relationship Id="rId4" Type="http://schemas.openxmlformats.org/officeDocument/2006/relationships/hyperlink" Target="https://developer.mozilla.org/en-US/docs/Web/HTML/Element/video" TargetMode="External"/><Relationship Id="rId5" Type="http://schemas.openxmlformats.org/officeDocument/2006/relationships/hyperlink" Target="https://www.sandvine.com/press-releases/sandvine-releases-2019-global-internet-phenomena-report" TargetMode="External"/><Relationship Id="rId6" Type="http://schemas.openxmlformats.org/officeDocument/2006/relationships/hyperlink" Target="https://www.w3schools.com/tags/ref_av_dom.asp" TargetMode="External"/><Relationship Id="rId7" Type="http://schemas.openxmlformats.org/officeDocument/2006/relationships/hyperlink" Target="https://www.w3schools.com/tags/tag_audio.asp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www.welcometofillory.com" TargetMode="External"/><Relationship Id="rId4" Type="http://schemas.openxmlformats.org/officeDocument/2006/relationships/hyperlink" Target="http://taotajima.jp/" TargetMode="External"/><Relationship Id="rId5" Type="http://schemas.openxmlformats.org/officeDocument/2006/relationships/hyperlink" Target="https://www.justareflektor.com/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5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763267"/>
            <a:ext cx="7688100" cy="221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 de Design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4230533"/>
            <a:ext cx="7688100" cy="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Prof. Dr. Leonardo Souza de Lima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lslima@live.com</a:t>
            </a: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1300" y="8"/>
            <a:ext cx="229552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áudio e o vídeo na web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450" y="2381300"/>
            <a:ext cx="1396975" cy="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1850" y="2381300"/>
            <a:ext cx="1396975" cy="13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4700" y="2381300"/>
            <a:ext cx="1438275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 rotWithShape="1">
          <a:blip r:embed="rId6">
            <a:alphaModFix/>
          </a:blip>
          <a:srcRect b="12608" l="29596" r="29592" t="12608"/>
          <a:stretch/>
        </p:blipFill>
        <p:spPr>
          <a:xfrm>
            <a:off x="5952900" y="2377900"/>
            <a:ext cx="570125" cy="58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20775" y="2419038"/>
            <a:ext cx="777125" cy="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51650" y="3175200"/>
            <a:ext cx="1364487" cy="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731647" y="4423475"/>
            <a:ext cx="777125" cy="632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29450" y="3429000"/>
            <a:ext cx="1285875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662250" y="4028525"/>
            <a:ext cx="190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73100" y="3838450"/>
            <a:ext cx="1303843" cy="77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60125" y="3010288"/>
            <a:ext cx="2258025" cy="83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23168" y="3952313"/>
            <a:ext cx="720006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2"/>
          <p:cNvPicPr preferRelativeResize="0"/>
          <p:nvPr/>
        </p:nvPicPr>
        <p:blipFill rotWithShape="1">
          <a:blip r:embed="rId15">
            <a:alphaModFix/>
          </a:blip>
          <a:srcRect b="26857" l="0" r="0" t="0"/>
          <a:stretch/>
        </p:blipFill>
        <p:spPr>
          <a:xfrm>
            <a:off x="688150" y="4423475"/>
            <a:ext cx="1049200" cy="71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2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395795" y="5298356"/>
            <a:ext cx="1905000" cy="9676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 rotWithShape="1">
          <a:blip r:embed="rId17">
            <a:alphaModFix/>
          </a:blip>
          <a:srcRect b="24657" l="0" r="0" t="25719"/>
          <a:stretch/>
        </p:blipFill>
        <p:spPr>
          <a:xfrm>
            <a:off x="6160125" y="4677450"/>
            <a:ext cx="2258026" cy="71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46800" y="5276897"/>
            <a:ext cx="1989513" cy="9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2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2626699" y="4639349"/>
            <a:ext cx="1723100" cy="14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29350" y="5153025"/>
            <a:ext cx="1782009" cy="96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2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4467718" y="4639350"/>
            <a:ext cx="1574482" cy="88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6924125" y="3997288"/>
            <a:ext cx="1528299" cy="53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6441250" y="2381308"/>
            <a:ext cx="1723099" cy="574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24">
            <a:alphaModFix/>
          </a:blip>
          <a:srcRect b="0" l="29713" r="29717" t="0"/>
          <a:stretch/>
        </p:blipFill>
        <p:spPr>
          <a:xfrm>
            <a:off x="3585347" y="2911600"/>
            <a:ext cx="1178428" cy="967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o que dá suporte a isso?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4"/>
          <p:cNvPicPr preferRelativeResize="0"/>
          <p:nvPr/>
        </p:nvPicPr>
        <p:blipFill rotWithShape="1">
          <a:blip r:embed="rId3">
            <a:alphaModFix/>
          </a:blip>
          <a:srcRect b="0" l="0" r="0" t="3110"/>
          <a:stretch/>
        </p:blipFill>
        <p:spPr>
          <a:xfrm>
            <a:off x="251450" y="270650"/>
            <a:ext cx="8641102" cy="6316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 b="64706" l="68551" r="4708" t="30186"/>
          <a:stretch/>
        </p:blipFill>
        <p:spPr>
          <a:xfrm>
            <a:off x="1730538" y="3964050"/>
            <a:ext cx="5682925" cy="818875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5400000" dist="1619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3484"/>
          <a:stretch/>
        </p:blipFill>
        <p:spPr>
          <a:xfrm>
            <a:off x="0" y="110125"/>
            <a:ext cx="9143999" cy="6637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 rotWithShape="1">
          <a:blip r:embed="rId4">
            <a:alphaModFix/>
          </a:blip>
          <a:srcRect b="62103" l="72466" r="1427" t="31163"/>
          <a:stretch/>
        </p:blipFill>
        <p:spPr>
          <a:xfrm>
            <a:off x="668825" y="4724400"/>
            <a:ext cx="7806352" cy="1514475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5400000" dist="1047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6"/>
          <p:cNvPicPr preferRelativeResize="0"/>
          <p:nvPr/>
        </p:nvPicPr>
        <p:blipFill rotWithShape="1">
          <a:blip r:embed="rId3">
            <a:alphaModFix/>
          </a:blip>
          <a:srcRect b="0" l="0" r="0" t="3194"/>
          <a:stretch/>
        </p:blipFill>
        <p:spPr>
          <a:xfrm>
            <a:off x="215688" y="257175"/>
            <a:ext cx="8712624" cy="6343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6"/>
          <p:cNvPicPr preferRelativeResize="0"/>
          <p:nvPr/>
        </p:nvPicPr>
        <p:blipFill rotWithShape="1">
          <a:blip r:embed="rId4">
            <a:alphaModFix/>
          </a:blip>
          <a:srcRect b="51051" l="71310" r="5080" t="46250"/>
          <a:stretch/>
        </p:blipFill>
        <p:spPr>
          <a:xfrm>
            <a:off x="804875" y="4829175"/>
            <a:ext cx="7534250" cy="647700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4287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7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a novidade?</a:t>
            </a:r>
            <a:endParaRPr/>
          </a:p>
        </p:txBody>
      </p:sp>
      <p:sp>
        <p:nvSpPr>
          <p:cNvPr id="199" name="Google Shape;199;p27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Antes da especificação dessas tags era preciso usar a tag </a:t>
            </a:r>
            <a:r>
              <a:rPr b="1" lang="pt-BR"/>
              <a:t>&lt;object&gt;</a:t>
            </a:r>
            <a:r>
              <a:rPr lang="pt-BR"/>
              <a:t>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O áudio ou vídeo era carregado como um recurso externo, tratado por um </a:t>
            </a:r>
            <a:r>
              <a:rPr b="1" lang="pt-BR"/>
              <a:t>plug-in</a:t>
            </a:r>
            <a:endParaRPr b="1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Flash Player, Real Media, QuickTime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875" y="152400"/>
            <a:ext cx="8298244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funciona na prática?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0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 &lt;audio&gt;</a:t>
            </a:r>
            <a:endParaRPr/>
          </a:p>
        </p:txBody>
      </p:sp>
      <p:sp>
        <p:nvSpPr>
          <p:cNvPr id="215" name="Google Shape;215;p30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Incorpora um som ou um </a:t>
            </a:r>
            <a:r>
              <a:rPr i="1" lang="pt-BR"/>
              <a:t>stream </a:t>
            </a:r>
            <a:r>
              <a:rPr lang="pt-BR"/>
              <a:t>de </a:t>
            </a:r>
            <a:r>
              <a:rPr lang="pt-BR"/>
              <a:t>áudio.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&lt;audio src=”som.mp3”&gt;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&lt;/audio&gt;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1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do elemento</a:t>
            </a:r>
            <a:r>
              <a:rPr lang="pt-BR"/>
              <a:t> &lt;audio&gt;</a:t>
            </a:r>
            <a:endParaRPr/>
          </a:p>
        </p:txBody>
      </p:sp>
      <p:graphicFrame>
        <p:nvGraphicFramePr>
          <p:cNvPr id="221" name="Google Shape;221;p31"/>
          <p:cNvGraphicFramePr/>
          <p:nvPr/>
        </p:nvGraphicFramePr>
        <p:xfrm>
          <a:off x="767550" y="20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{8CAB54A0-DAE5-4A37-83DC-440824B457F3}</a:tableStyleId>
              </a:tblPr>
              <a:tblGrid>
                <a:gridCol w="1155275"/>
                <a:gridCol w="1147250"/>
                <a:gridCol w="5348075"/>
              </a:tblGrid>
              <a:tr h="30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Atributo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Valor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Descrição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autoplay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autoplay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 áudio começará a ser reproduzido assim que estiver pronto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controls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controls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os controles de áudio devem ser exibidos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loop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loop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 áudio será reiniciado novamente toda vez que terminar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muted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muted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a saída de áudio deve ser silenciada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preload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metadata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none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se e como o autor pensa que o áudio deve ser carregado quando a página for carregada.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src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URL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o URL do arquivo de áudio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Áudio e Vídeo com HTML5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implementação</a:t>
            </a:r>
            <a:endParaRPr/>
          </a:p>
        </p:txBody>
      </p:sp>
      <p:sp>
        <p:nvSpPr>
          <p:cNvPr id="227" name="Google Shape;227;p32"/>
          <p:cNvSpPr txBox="1"/>
          <p:nvPr>
            <p:ph idx="4294967295" type="body"/>
          </p:nvPr>
        </p:nvSpPr>
        <p:spPr>
          <a:xfrm>
            <a:off x="729450" y="3171825"/>
            <a:ext cx="7688700" cy="298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1 - controls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2 - autoplay e loop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3 - muted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3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 &lt;video&gt;</a:t>
            </a:r>
            <a:endParaRPr/>
          </a:p>
        </p:txBody>
      </p:sp>
      <p:sp>
        <p:nvSpPr>
          <p:cNvPr id="233" name="Google Shape;233;p33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Incorpora um vídeo ou um </a:t>
            </a:r>
            <a:r>
              <a:rPr lang="pt-BR"/>
              <a:t>filme</a:t>
            </a:r>
            <a:r>
              <a:rPr lang="pt-BR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&lt;video src=”video.ogv&gt;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>
                <a:latin typeface="Courier New"/>
                <a:ea typeface="Courier New"/>
                <a:cs typeface="Courier New"/>
                <a:sym typeface="Courier New"/>
              </a:rPr>
              <a:t>&lt;/video&gt;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do elemento &lt;video&gt;</a:t>
            </a:r>
            <a:endParaRPr/>
          </a:p>
        </p:txBody>
      </p:sp>
      <p:graphicFrame>
        <p:nvGraphicFramePr>
          <p:cNvPr id="239" name="Google Shape;239;p34"/>
          <p:cNvGraphicFramePr/>
          <p:nvPr/>
        </p:nvGraphicFramePr>
        <p:xfrm>
          <a:off x="767550" y="20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{8CAB54A0-DAE5-4A37-83DC-440824B457F3}</a:tableStyleId>
              </a:tblPr>
              <a:tblGrid>
                <a:gridCol w="1155275"/>
                <a:gridCol w="1147250"/>
                <a:gridCol w="5348075"/>
              </a:tblGrid>
              <a:tr h="30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Atributo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Valor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Descrição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autoplay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autoplay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 vídeo começará a ser reproduzido assim que estiver pronto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controls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controls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os controles de vídeo devem ser exibidos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height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pixels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Define a altura do player de vídeo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loop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loop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o vídeo será reiniciado novamente toda vez que terminar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84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muted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muted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que a saída de áudio deve ser silenciada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Atributos do elemento &lt;video&gt;</a:t>
            </a:r>
            <a:endParaRPr/>
          </a:p>
        </p:txBody>
      </p:sp>
      <p:graphicFrame>
        <p:nvGraphicFramePr>
          <p:cNvPr id="245" name="Google Shape;245;p35"/>
          <p:cNvGraphicFramePr/>
          <p:nvPr/>
        </p:nvGraphicFramePr>
        <p:xfrm>
          <a:off x="767550" y="2095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{8CAB54A0-DAE5-4A37-83DC-440824B457F3}</a:tableStyleId>
              </a:tblPr>
              <a:tblGrid>
                <a:gridCol w="1155275"/>
                <a:gridCol w="1147250"/>
                <a:gridCol w="5348075"/>
              </a:tblGrid>
              <a:tr h="3066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Atributo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Valor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1100">
                          <a:latin typeface="Lato"/>
                          <a:ea typeface="Lato"/>
                          <a:cs typeface="Lato"/>
                          <a:sym typeface="Lato"/>
                        </a:rPr>
                        <a:t>Descrição</a:t>
                      </a:r>
                      <a:endParaRPr b="1" sz="11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poster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URL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uma imagem a ser mostrada enquanto o vídeo está sendo baixado ou até o usuário pressionar o botão de reprodução.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preload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auto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metadata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none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se e como o autor pensa que o vídeo deve ser carregado quando a página for carregada.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src</a:t>
                      </a:r>
                      <a:endParaRPr b="1" u="sng">
                        <a:solidFill>
                          <a:schemeClr val="hlink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URL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Especifica o URL do arquivo de vídeo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53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width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pixels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Define a largura do player de vídeo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implementação</a:t>
            </a:r>
            <a:endParaRPr/>
          </a:p>
        </p:txBody>
      </p:sp>
      <p:sp>
        <p:nvSpPr>
          <p:cNvPr id="251" name="Google Shape;251;p36"/>
          <p:cNvSpPr txBox="1"/>
          <p:nvPr>
            <p:ph idx="4294967295" type="body"/>
          </p:nvPr>
        </p:nvSpPr>
        <p:spPr>
          <a:xfrm>
            <a:off x="729450" y="2895600"/>
            <a:ext cx="7688700" cy="32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1 - controls 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2 - autoplay, loop e muted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3 - poster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4 - CSS para formatar o vídeo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7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Qualquer áudio e vídeo pode ser reproduzido em qualquer navegador?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Suporte aos formatos de áudio</a:t>
            </a:r>
            <a:endParaRPr/>
          </a:p>
        </p:txBody>
      </p:sp>
      <p:graphicFrame>
        <p:nvGraphicFramePr>
          <p:cNvPr id="262" name="Google Shape;262;p38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{8CAB54A0-DAE5-4A37-83DC-440824B457F3}</a:tableStyleId>
              </a:tblPr>
              <a:tblGrid>
                <a:gridCol w="2943225"/>
                <a:gridCol w="1104900"/>
                <a:gridCol w="1381125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Browser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MP</a:t>
                      </a: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3 </a:t>
                      </a:r>
                      <a:r>
                        <a:rPr lang="pt-BR" sz="1200">
                          <a:latin typeface="Lato"/>
                          <a:ea typeface="Lato"/>
                          <a:cs typeface="Lato"/>
                          <a:sym typeface="Lato"/>
                        </a:rPr>
                        <a:t>(mpeg)</a:t>
                      </a:r>
                      <a:endParaRPr sz="1200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WAV (wav)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OGG (ogg)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Internet Explorer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Chrome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Firefox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Safari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Opera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9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Suporte aos formatos de vídeo</a:t>
            </a:r>
            <a:endParaRPr/>
          </a:p>
        </p:txBody>
      </p:sp>
      <p:graphicFrame>
        <p:nvGraphicFramePr>
          <p:cNvPr id="268" name="Google Shape;268;p39"/>
          <p:cNvGraphicFramePr/>
          <p:nvPr/>
        </p:nvGraphicFramePr>
        <p:xfrm>
          <a:off x="952500" y="2286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{8CAB54A0-DAE5-4A37-83DC-440824B457F3}</a:tableStyleId>
              </a:tblPr>
              <a:tblGrid>
                <a:gridCol w="2943225"/>
                <a:gridCol w="1104900"/>
                <a:gridCol w="1381125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Browser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MP</a:t>
                      </a: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4 (mp4)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WebM (webm)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o</a:t>
                      </a:r>
                      <a:r>
                        <a:rPr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gv (ogg)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Internet Explorer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B22C3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Chrome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Firefox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Safari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CC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x</a:t>
                      </a:r>
                      <a:endParaRPr b="1" sz="2400">
                        <a:solidFill>
                          <a:srgbClr val="CC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>
                          <a:latin typeface="Lato"/>
                          <a:ea typeface="Lato"/>
                          <a:cs typeface="Lato"/>
                          <a:sym typeface="Lato"/>
                        </a:rPr>
                        <a:t>Opera</a:t>
                      </a:r>
                      <a:endParaRPr b="1"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BR" sz="2400">
                          <a:solidFill>
                            <a:srgbClr val="6AA84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✓</a:t>
                      </a:r>
                      <a:endParaRPr b="1" sz="2400">
                        <a:solidFill>
                          <a:srgbClr val="6AA84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0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Elemento &lt;source&gt;</a:t>
            </a:r>
            <a:endParaRPr/>
          </a:p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Usada para definir fontes de mídia alternativas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&lt;audio&gt;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&lt;source src="som.ogg" type="audio/ogg"&gt;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&lt;source src="som.mp3" type="audio/mpeg"&gt;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 sz="2200">
                <a:latin typeface="Courier New"/>
                <a:ea typeface="Courier New"/>
                <a:cs typeface="Courier New"/>
                <a:sym typeface="Courier New"/>
              </a:rPr>
              <a:t>&lt;/audio&gt;</a:t>
            </a:r>
            <a:endParaRPr b="1"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1"/>
          <p:cNvSpPr txBox="1"/>
          <p:nvPr>
            <p:ph idx="4294967295" type="body"/>
          </p:nvPr>
        </p:nvSpPr>
        <p:spPr>
          <a:xfrm>
            <a:off x="729450" y="2895600"/>
            <a:ext cx="7688700" cy="32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1 - fontes alternativas de áudio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80" name="Google Shape;280;p41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implementação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Áudio</a:t>
            </a:r>
            <a:r>
              <a:rPr lang="pt-BR"/>
              <a:t> e Vídeo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Panorama das aplicações em áudio e vídeo na web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Os elementos &lt;audio&gt; e &lt;video&gt;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Como surgiram os elementos &lt;audio&gt; e &lt;video&gt;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Como implementar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Formatos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/>
              <a:t>Aplicações com base na API</a:t>
            </a:r>
            <a:endParaRPr/>
          </a:p>
        </p:txBody>
      </p:sp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da Aula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converter áudio e vídeo</a:t>
            </a:r>
            <a:endParaRPr/>
          </a:p>
        </p:txBody>
      </p:sp>
      <p:sp>
        <p:nvSpPr>
          <p:cNvPr id="286" name="Google Shape;286;p42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Online:</a:t>
            </a:r>
            <a:r>
              <a:rPr lang="pt-BR"/>
              <a:t>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https://convertio.co/pt/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Audio: </a:t>
            </a:r>
            <a:r>
              <a:rPr lang="pt-BR"/>
              <a:t>LameXP, Audacity e VLC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Vídeo: </a:t>
            </a:r>
            <a:r>
              <a:rPr lang="pt-BR"/>
              <a:t>VLC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Plug-ins para família Adobe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3"/>
          <p:cNvSpPr txBox="1"/>
          <p:nvPr>
            <p:ph idx="4294967295" type="body"/>
          </p:nvPr>
        </p:nvSpPr>
        <p:spPr>
          <a:xfrm>
            <a:off x="729450" y="2895600"/>
            <a:ext cx="7688700" cy="325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1 - player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2 - cachorro no trem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3000">
                <a:solidFill>
                  <a:srgbClr val="FFFFFF"/>
                </a:solidFill>
              </a:rPr>
              <a:t>Caso 3 - mansão assombrada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92" name="Google Shape;292;p43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Aplicações com uso da API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Síntese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próximos passos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303" name="Google Shape;303;p45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MEYER, E. </a:t>
            </a:r>
            <a:r>
              <a:rPr b="1" lang="pt-BR"/>
              <a:t>Smashing CSS técnicas profissionais para um layout moderno.</a:t>
            </a:r>
            <a:r>
              <a:rPr lang="pt-BR"/>
              <a:t> Porto Alegre: Bookman, 2011.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SILVA, M. S. </a:t>
            </a:r>
            <a:r>
              <a:rPr b="1" lang="pt-BR"/>
              <a:t>HTML 5 – a linguagem de marcação que revolucionou a Web</a:t>
            </a:r>
            <a:r>
              <a:rPr lang="pt-BR"/>
              <a:t>. São Paulo: Novatec, 2011.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Sites</a:t>
            </a:r>
            <a:endParaRPr/>
          </a:p>
        </p:txBody>
      </p:sp>
      <p:sp>
        <p:nvSpPr>
          <p:cNvPr id="309" name="Google Shape;309;p46"/>
          <p:cNvSpPr txBox="1"/>
          <p:nvPr>
            <p:ph idx="1" type="body"/>
          </p:nvPr>
        </p:nvSpPr>
        <p:spPr>
          <a:xfrm>
            <a:off x="729450" y="2168675"/>
            <a:ext cx="7688700" cy="39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DevRel TEAM. </a:t>
            </a:r>
            <a:r>
              <a:rPr b="1" lang="pt-BR" sz="1800"/>
              <a:t>A Call for Video on the Web — Opera &lt;video&gt; Release on Labs. </a:t>
            </a:r>
            <a:r>
              <a:rPr lang="pt-BR" sz="1800"/>
              <a:t>Disponível em: </a:t>
            </a:r>
            <a:r>
              <a:rPr lang="pt-BR" sz="1800" u="sng">
                <a:solidFill>
                  <a:schemeClr val="hlink"/>
                </a:solidFill>
                <a:hlinkClick r:id="rId3"/>
              </a:rPr>
              <a:t>https://dev.opera.com/articles/a-call-for-video-on-the-web-opera-video-release-on-labs/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MOZILLA. </a:t>
            </a:r>
            <a:r>
              <a:rPr b="1" lang="pt-BR" sz="1800"/>
              <a:t>&lt;video&gt;: The Video Embed element. </a:t>
            </a:r>
            <a:r>
              <a:rPr lang="pt-BR" sz="1800"/>
              <a:t>Disponível em: </a:t>
            </a:r>
            <a:r>
              <a:rPr lang="pt-BR" sz="1800" u="sng">
                <a:solidFill>
                  <a:schemeClr val="hlink"/>
                </a:solidFill>
                <a:hlinkClick r:id="rId4"/>
              </a:rPr>
              <a:t>https://developer.mozilla.org/en-US/docs/Web/HTML/Element/video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SANDVINE. </a:t>
            </a:r>
            <a:r>
              <a:rPr b="1" lang="pt-BR" sz="1800"/>
              <a:t>2019 Global Internet Phenomena Report</a:t>
            </a:r>
            <a:r>
              <a:rPr lang="pt-BR" sz="1800"/>
              <a:t>. Disponível em: </a:t>
            </a:r>
            <a:r>
              <a:rPr lang="pt-BR" sz="1800" u="sng">
                <a:solidFill>
                  <a:schemeClr val="hlink"/>
                </a:solidFill>
                <a:hlinkClick r:id="rId5"/>
              </a:rPr>
              <a:t>https://www.sandvine.com/press-releases/sandvine-releases-2019-global-internet-phenomena-report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W3SCHOOLS. </a:t>
            </a:r>
            <a:r>
              <a:rPr b="1" lang="pt-BR" sz="1800"/>
              <a:t>HTML Audio/Video DOM Reference. </a:t>
            </a:r>
            <a:r>
              <a:rPr lang="pt-BR" sz="1800"/>
              <a:t>Disponível em: </a:t>
            </a:r>
            <a:r>
              <a:rPr lang="pt-BR" sz="1800" u="sng">
                <a:solidFill>
                  <a:schemeClr val="hlink"/>
                </a:solidFill>
                <a:hlinkClick r:id="rId6"/>
              </a:rPr>
              <a:t>https://www.w3schools.com/tags/ref_av_dom.asp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W3SCHOOLS. </a:t>
            </a:r>
            <a:r>
              <a:rPr b="1" lang="pt-BR" sz="1800"/>
              <a:t>HTML &lt;audio&gt; Tag. </a:t>
            </a:r>
            <a:r>
              <a:rPr lang="pt-BR" sz="1800"/>
              <a:t>Disponível em: </a:t>
            </a:r>
            <a:r>
              <a:rPr lang="pt-BR" sz="1800" u="sng">
                <a:solidFill>
                  <a:schemeClr val="hlink"/>
                </a:solidFill>
                <a:hlinkClick r:id="rId7"/>
              </a:rPr>
              <a:t>https://www.w3schools.com/tags/tag_audio.asp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Dicas de sites</a:t>
            </a:r>
            <a:endParaRPr/>
          </a:p>
        </p:txBody>
      </p:sp>
      <p:sp>
        <p:nvSpPr>
          <p:cNvPr id="315" name="Google Shape;315;p47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http://www.welcometofillory.com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http://taotajima.jp/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https://www.justareflektor.com/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Dúvidas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Prof. Dr. Leonardo Souza de Lima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/>
              <a:t>lslima@live.com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áudio e vídeo?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Áudio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200"/>
              <a:t>S</a:t>
            </a:r>
            <a:r>
              <a:rPr b="0" lang="pt-BR" sz="3200"/>
              <a:t>istema que permite  gravar, transmitir e reproduzir sons.</a:t>
            </a:r>
            <a:endParaRPr b="0" sz="3200"/>
          </a:p>
        </p:txBody>
      </p:sp>
      <p:sp>
        <p:nvSpPr>
          <p:cNvPr id="110" name="Google Shape;110;p17"/>
          <p:cNvSpPr/>
          <p:nvPr/>
        </p:nvSpPr>
        <p:spPr>
          <a:xfrm>
            <a:off x="-39875" y="3957300"/>
            <a:ext cx="9183900" cy="295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3">
            <a:alphaModFix/>
          </a:blip>
          <a:srcRect b="0" l="18837" r="12058" t="0"/>
          <a:stretch/>
        </p:blipFill>
        <p:spPr>
          <a:xfrm>
            <a:off x="4385900" y="3955125"/>
            <a:ext cx="3100050" cy="29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050300"/>
            <a:ext cx="19050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8748" y="3957298"/>
            <a:ext cx="2950500" cy="29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 rotWithShape="1">
          <a:blip r:embed="rId6">
            <a:alphaModFix/>
          </a:blip>
          <a:srcRect b="0" l="15157" r="9620" t="0"/>
          <a:stretch/>
        </p:blipFill>
        <p:spPr>
          <a:xfrm>
            <a:off x="6960350" y="3955125"/>
            <a:ext cx="2183675" cy="29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729450" y="1763267"/>
            <a:ext cx="7688400" cy="20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Vídeo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3200"/>
              <a:t>S</a:t>
            </a:r>
            <a:r>
              <a:rPr b="0" lang="pt-BR" sz="3200"/>
              <a:t>istema que permite  gravar, transmitir e reproduzir imagens em movimento</a:t>
            </a:r>
            <a:endParaRPr b="0" sz="3200"/>
          </a:p>
        </p:txBody>
      </p:sp>
      <p:sp>
        <p:nvSpPr>
          <p:cNvPr id="120" name="Google Shape;120;p18"/>
          <p:cNvSpPr/>
          <p:nvPr/>
        </p:nvSpPr>
        <p:spPr>
          <a:xfrm>
            <a:off x="-39875" y="3957300"/>
            <a:ext cx="9183900" cy="295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956637" y="3989512"/>
            <a:ext cx="2886076" cy="288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 rotWithShape="1">
          <a:blip r:embed="rId4">
            <a:alphaModFix/>
          </a:blip>
          <a:srcRect b="0" l="41373" r="0" t="0"/>
          <a:stretch/>
        </p:blipFill>
        <p:spPr>
          <a:xfrm>
            <a:off x="-39875" y="3957300"/>
            <a:ext cx="2681204" cy="295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 rotWithShape="1">
          <a:blip r:embed="rId5">
            <a:alphaModFix/>
          </a:blip>
          <a:srcRect b="0" l="0" r="21309" t="0"/>
          <a:stretch/>
        </p:blipFill>
        <p:spPr>
          <a:xfrm>
            <a:off x="5650025" y="3989500"/>
            <a:ext cx="3493975" cy="288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152400"/>
            <a:ext cx="7021200" cy="398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como fica isso na Web?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9450" y="978600"/>
            <a:ext cx="7688400" cy="16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736600" lvl="0" marL="457200" rtl="0" algn="l">
              <a:spcBef>
                <a:spcPts val="0"/>
              </a:spcBef>
              <a:spcAft>
                <a:spcPts val="0"/>
              </a:spcAft>
              <a:buSzPts val="8000"/>
              <a:buChar char="+"/>
            </a:pPr>
            <a:r>
              <a:rPr lang="pt-BR"/>
              <a:t>de 60%</a:t>
            </a:r>
            <a:endParaRPr/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729450" y="3030517"/>
            <a:ext cx="7688400" cy="21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11.44% </a:t>
            </a:r>
            <a:r>
              <a:rPr lang="pt-BR"/>
              <a:t> - Netflix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pt-BR"/>
              <a:t>12% </a:t>
            </a:r>
            <a:r>
              <a:rPr lang="pt-BR"/>
              <a:t>- Google, principalmente por causa do YouTube</a:t>
            </a:r>
            <a:endParaRPr/>
          </a:p>
        </p:txBody>
      </p:sp>
      <p:sp>
        <p:nvSpPr>
          <p:cNvPr id="135" name="Google Shape;135;p20"/>
          <p:cNvSpPr txBox="1"/>
          <p:nvPr/>
        </p:nvSpPr>
        <p:spPr>
          <a:xfrm>
            <a:off x="729450" y="5819775"/>
            <a:ext cx="76884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Fonte: SANDVINE. </a:t>
            </a:r>
            <a:r>
              <a:rPr b="1"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2019 Global Internet Phenomena Report.</a:t>
            </a:r>
            <a:r>
              <a:rPr lang="pt-BR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Disponível em: https://www.sandvine.com/press-releases/sandvine-releases-2019-global-internet-phenomena-report 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118103"/>
            <a:ext cx="7688400" cy="58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do tráfego da internet é vídeo*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729450" y="2381298"/>
            <a:ext cx="7688700" cy="37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2ª maior plataforma de buscas</a:t>
            </a:r>
            <a:r>
              <a:rPr lang="pt-BR"/>
              <a:t> - YouTube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+ de 1 bilhão de horas de vídeo </a:t>
            </a:r>
            <a:r>
              <a:rPr lang="pt-BR"/>
              <a:t>assistidas todo dia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400 horas/minuto </a:t>
            </a:r>
            <a:r>
              <a:rPr lang="pt-BR"/>
              <a:t>são enviados para o Youtube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1,9 bilhões de usuários </a:t>
            </a:r>
            <a:r>
              <a:rPr lang="pt-BR"/>
              <a:t>no Youtube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b="1" lang="pt-BR"/>
              <a:t>217 milhões de usuários </a:t>
            </a:r>
            <a:r>
              <a:rPr lang="pt-BR"/>
              <a:t>no Spotfy</a:t>
            </a:r>
            <a:endParaRPr/>
          </a:p>
        </p:txBody>
      </p:sp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081925"/>
            <a:ext cx="7688700" cy="71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números...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